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330" r:id="rId2"/>
    <p:sldId id="331" r:id="rId3"/>
    <p:sldId id="327" r:id="rId4"/>
    <p:sldId id="328" r:id="rId5"/>
    <p:sldId id="329" r:id="rId6"/>
    <p:sldId id="332" r:id="rId7"/>
    <p:sldId id="334" r:id="rId8"/>
    <p:sldId id="336" r:id="rId9"/>
    <p:sldId id="337" r:id="rId10"/>
    <p:sldId id="338" r:id="rId11"/>
    <p:sldId id="286" r:id="rId12"/>
    <p:sldId id="287" r:id="rId13"/>
  </p:sldIdLst>
  <p:sldSz cx="9144000" cy="6858000" type="screen4x3"/>
  <p:notesSz cx="6858000" cy="91440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90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111D66-7296-4C54-BBAF-204E003DE6C2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F13D4B-2C8C-48F8-96E8-53115E77662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Degrowth in the Global North</a:t>
          </a:r>
        </a:p>
      </dgm:t>
    </dgm:pt>
    <dgm:pt modelId="{947A3B15-DE7F-4463-93C8-5B2BFE2C9173}" type="parTrans" cxnId="{51F06374-6870-4FE4-9A56-50B807C7D90B}">
      <dgm:prSet/>
      <dgm:spPr/>
      <dgm:t>
        <a:bodyPr/>
        <a:lstStyle/>
        <a:p>
          <a:endParaRPr lang="en-US"/>
        </a:p>
      </dgm:t>
    </dgm:pt>
    <dgm:pt modelId="{F4E63A5E-D72E-4707-A36D-B87D94E8D860}" type="sibTrans" cxnId="{51F06374-6870-4FE4-9A56-50B807C7D90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34FB7D4-A740-4225-8D71-7EE3ECD852A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Sustainable Development in the Global South</a:t>
          </a:r>
        </a:p>
      </dgm:t>
    </dgm:pt>
    <dgm:pt modelId="{B91590F2-BC7D-4A88-BDF2-E01A3129B515}" type="parTrans" cxnId="{8B43D8DF-8649-496F-85AC-FFD24EABD24C}">
      <dgm:prSet/>
      <dgm:spPr/>
      <dgm:t>
        <a:bodyPr/>
        <a:lstStyle/>
        <a:p>
          <a:endParaRPr lang="en-US"/>
        </a:p>
      </dgm:t>
    </dgm:pt>
    <dgm:pt modelId="{5830FEE6-7391-4BA9-9FB4-9D318192B0E7}" type="sibTrans" cxnId="{8B43D8DF-8649-496F-85AC-FFD24EABD24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B201E16-EB82-4B24-9B01-9E78E3D58E2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Technology Transfer from North to South</a:t>
          </a:r>
        </a:p>
      </dgm:t>
    </dgm:pt>
    <dgm:pt modelId="{A631181D-D499-4531-BE85-8AF476AF0E62}" type="parTrans" cxnId="{39CB33D4-0A00-4C1E-BBC1-ECFC12DF572B}">
      <dgm:prSet/>
      <dgm:spPr/>
      <dgm:t>
        <a:bodyPr/>
        <a:lstStyle/>
        <a:p>
          <a:endParaRPr lang="en-US"/>
        </a:p>
      </dgm:t>
    </dgm:pt>
    <dgm:pt modelId="{E7FE28EB-5FCD-4926-9FB8-1C2F1E96ACB4}" type="sibTrans" cxnId="{39CB33D4-0A00-4C1E-BBC1-ECFC12DF572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FA939AD-23BF-48DB-AB52-E24EB5A5336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Food justice/ sovereignty </a:t>
          </a:r>
        </a:p>
      </dgm:t>
    </dgm:pt>
    <dgm:pt modelId="{8359243E-0F3B-4E23-9248-D2E3DD071A40}" type="parTrans" cxnId="{E55652D9-E29D-49C6-A226-2F02AE9E7575}">
      <dgm:prSet/>
      <dgm:spPr/>
      <dgm:t>
        <a:bodyPr/>
        <a:lstStyle/>
        <a:p>
          <a:endParaRPr lang="en-US"/>
        </a:p>
      </dgm:t>
    </dgm:pt>
    <dgm:pt modelId="{E60A7D85-75B1-433A-B857-03A6222C0263}" type="sibTrans" cxnId="{E55652D9-E29D-49C6-A226-2F02AE9E757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D9E080B-DB60-41B3-89DB-EAE79FF09C2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Community based energy</a:t>
          </a:r>
        </a:p>
      </dgm:t>
    </dgm:pt>
    <dgm:pt modelId="{5577EEDD-CB1C-4423-A54D-5BD1096DECED}" type="parTrans" cxnId="{75ECD6D5-757D-481A-A91B-898745E63526}">
      <dgm:prSet/>
      <dgm:spPr/>
      <dgm:t>
        <a:bodyPr/>
        <a:lstStyle/>
        <a:p>
          <a:endParaRPr lang="en-US"/>
        </a:p>
      </dgm:t>
    </dgm:pt>
    <dgm:pt modelId="{F911A8CF-5DC7-4848-BC4F-3B86EB30B56C}" type="sibTrans" cxnId="{75ECD6D5-757D-481A-A91B-898745E63526}">
      <dgm:prSet/>
      <dgm:spPr/>
      <dgm:t>
        <a:bodyPr/>
        <a:lstStyle/>
        <a:p>
          <a:endParaRPr lang="en-US"/>
        </a:p>
      </dgm:t>
    </dgm:pt>
    <dgm:pt modelId="{0A082A39-F5C2-4E38-B43F-6289306B5364}" type="pres">
      <dgm:prSet presAssocID="{49111D66-7296-4C54-BBAF-204E003DE6C2}" presName="root" presStyleCnt="0">
        <dgm:presLayoutVars>
          <dgm:dir/>
          <dgm:resizeHandles val="exact"/>
        </dgm:presLayoutVars>
      </dgm:prSet>
      <dgm:spPr/>
    </dgm:pt>
    <dgm:pt modelId="{2077114E-1276-4E24-BB0B-59BA32E72354}" type="pres">
      <dgm:prSet presAssocID="{49111D66-7296-4C54-BBAF-204E003DE6C2}" presName="container" presStyleCnt="0">
        <dgm:presLayoutVars>
          <dgm:dir/>
          <dgm:resizeHandles val="exact"/>
        </dgm:presLayoutVars>
      </dgm:prSet>
      <dgm:spPr/>
    </dgm:pt>
    <dgm:pt modelId="{45D905F2-DF16-4010-A5AF-1754B4A677BF}" type="pres">
      <dgm:prSet presAssocID="{5BF13D4B-2C8C-48F8-96E8-53115E77662A}" presName="compNode" presStyleCnt="0"/>
      <dgm:spPr/>
    </dgm:pt>
    <dgm:pt modelId="{C85BD64F-93BC-4C45-A08A-29EF41439FF3}" type="pres">
      <dgm:prSet presAssocID="{5BF13D4B-2C8C-48F8-96E8-53115E77662A}" presName="iconBgRect" presStyleLbl="bgShp" presStyleIdx="0" presStyleCnt="5"/>
      <dgm:spPr/>
    </dgm:pt>
    <dgm:pt modelId="{A2C478B8-AC61-41B3-BEB5-97A9FE9FD47C}" type="pres">
      <dgm:prSet presAssocID="{5BF13D4B-2C8C-48F8-96E8-53115E77662A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93297855-AAC6-4003-83AE-2B79DAA37C87}" type="pres">
      <dgm:prSet presAssocID="{5BF13D4B-2C8C-48F8-96E8-53115E77662A}" presName="spaceRect" presStyleCnt="0"/>
      <dgm:spPr/>
    </dgm:pt>
    <dgm:pt modelId="{2598C380-92C9-40FB-970A-CF67276BE27F}" type="pres">
      <dgm:prSet presAssocID="{5BF13D4B-2C8C-48F8-96E8-53115E77662A}" presName="textRect" presStyleLbl="revTx" presStyleIdx="0" presStyleCnt="5">
        <dgm:presLayoutVars>
          <dgm:chMax val="1"/>
          <dgm:chPref val="1"/>
        </dgm:presLayoutVars>
      </dgm:prSet>
      <dgm:spPr/>
    </dgm:pt>
    <dgm:pt modelId="{6EB07CC7-CF73-4DC7-A275-DB5E85AD1633}" type="pres">
      <dgm:prSet presAssocID="{F4E63A5E-D72E-4707-A36D-B87D94E8D860}" presName="sibTrans" presStyleLbl="sibTrans2D1" presStyleIdx="0" presStyleCnt="0"/>
      <dgm:spPr/>
    </dgm:pt>
    <dgm:pt modelId="{2F07275D-4101-4D4F-A96E-48A2AF15B63B}" type="pres">
      <dgm:prSet presAssocID="{F34FB7D4-A740-4225-8D71-7EE3ECD852AC}" presName="compNode" presStyleCnt="0"/>
      <dgm:spPr/>
    </dgm:pt>
    <dgm:pt modelId="{18E31FE2-47BA-4D8B-90C1-6F190A92B20E}" type="pres">
      <dgm:prSet presAssocID="{F34FB7D4-A740-4225-8D71-7EE3ECD852AC}" presName="iconBgRect" presStyleLbl="bgShp" presStyleIdx="1" presStyleCnt="5"/>
      <dgm:spPr/>
    </dgm:pt>
    <dgm:pt modelId="{E1CC8D1D-78B0-48E7-B484-B889B3E4D86C}" type="pres">
      <dgm:prSet presAssocID="{F34FB7D4-A740-4225-8D71-7EE3ECD852AC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 Europe-Africa"/>
        </a:ext>
      </dgm:extLst>
    </dgm:pt>
    <dgm:pt modelId="{878081B5-3D90-45B1-8074-23C40C53CD4C}" type="pres">
      <dgm:prSet presAssocID="{F34FB7D4-A740-4225-8D71-7EE3ECD852AC}" presName="spaceRect" presStyleCnt="0"/>
      <dgm:spPr/>
    </dgm:pt>
    <dgm:pt modelId="{8280DF14-054B-420B-8D33-50B11D44C734}" type="pres">
      <dgm:prSet presAssocID="{F34FB7D4-A740-4225-8D71-7EE3ECD852AC}" presName="textRect" presStyleLbl="revTx" presStyleIdx="1" presStyleCnt="5">
        <dgm:presLayoutVars>
          <dgm:chMax val="1"/>
          <dgm:chPref val="1"/>
        </dgm:presLayoutVars>
      </dgm:prSet>
      <dgm:spPr/>
    </dgm:pt>
    <dgm:pt modelId="{EA2811DE-8770-4ACC-87AC-A9F2D3E3CD57}" type="pres">
      <dgm:prSet presAssocID="{5830FEE6-7391-4BA9-9FB4-9D318192B0E7}" presName="sibTrans" presStyleLbl="sibTrans2D1" presStyleIdx="0" presStyleCnt="0"/>
      <dgm:spPr/>
    </dgm:pt>
    <dgm:pt modelId="{A25D0D12-EAC1-4E93-A9CA-49DD71388AB1}" type="pres">
      <dgm:prSet presAssocID="{1B201E16-EB82-4B24-9B01-9E78E3D58E20}" presName="compNode" presStyleCnt="0"/>
      <dgm:spPr/>
    </dgm:pt>
    <dgm:pt modelId="{44830012-7457-4FAA-9CA7-CFE0BD26FE52}" type="pres">
      <dgm:prSet presAssocID="{1B201E16-EB82-4B24-9B01-9E78E3D58E20}" presName="iconBgRect" presStyleLbl="bgShp" presStyleIdx="2" presStyleCnt="5"/>
      <dgm:spPr/>
    </dgm:pt>
    <dgm:pt modelId="{0CB8C236-2D6C-498C-86BF-C7A6BA0248BC}" type="pres">
      <dgm:prSet presAssocID="{1B201E16-EB82-4B24-9B01-9E78E3D58E20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7AF452F9-0CA3-42EE-B693-D49372C37FA0}" type="pres">
      <dgm:prSet presAssocID="{1B201E16-EB82-4B24-9B01-9E78E3D58E20}" presName="spaceRect" presStyleCnt="0"/>
      <dgm:spPr/>
    </dgm:pt>
    <dgm:pt modelId="{EBA9ABEF-AC57-495C-94D5-8F4892A5788A}" type="pres">
      <dgm:prSet presAssocID="{1B201E16-EB82-4B24-9B01-9E78E3D58E20}" presName="textRect" presStyleLbl="revTx" presStyleIdx="2" presStyleCnt="5">
        <dgm:presLayoutVars>
          <dgm:chMax val="1"/>
          <dgm:chPref val="1"/>
        </dgm:presLayoutVars>
      </dgm:prSet>
      <dgm:spPr/>
    </dgm:pt>
    <dgm:pt modelId="{F18B2B37-4EDA-44F6-8B7A-C0D1B14F6BE1}" type="pres">
      <dgm:prSet presAssocID="{E7FE28EB-5FCD-4926-9FB8-1C2F1E96ACB4}" presName="sibTrans" presStyleLbl="sibTrans2D1" presStyleIdx="0" presStyleCnt="0"/>
      <dgm:spPr/>
    </dgm:pt>
    <dgm:pt modelId="{3CE9CFFC-B651-4D48-9A5C-EC2D11E42A5E}" type="pres">
      <dgm:prSet presAssocID="{8FA939AD-23BF-48DB-AB52-E24EB5A5336F}" presName="compNode" presStyleCnt="0"/>
      <dgm:spPr/>
    </dgm:pt>
    <dgm:pt modelId="{46FCB5AD-233E-4BDB-9238-A3EA42A2C3FB}" type="pres">
      <dgm:prSet presAssocID="{8FA939AD-23BF-48DB-AB52-E24EB5A5336F}" presName="iconBgRect" presStyleLbl="bgShp" presStyleIdx="3" presStyleCnt="5"/>
      <dgm:spPr/>
    </dgm:pt>
    <dgm:pt modelId="{9FCCA8DB-646B-4D3B-BE3D-86D75A17AABF}" type="pres">
      <dgm:prSet presAssocID="{8FA939AD-23BF-48DB-AB52-E24EB5A5336F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E57D0561-6378-498A-A469-4954E58E6FEF}" type="pres">
      <dgm:prSet presAssocID="{8FA939AD-23BF-48DB-AB52-E24EB5A5336F}" presName="spaceRect" presStyleCnt="0"/>
      <dgm:spPr/>
    </dgm:pt>
    <dgm:pt modelId="{B1184383-F696-4604-AD9F-DBC7748201AD}" type="pres">
      <dgm:prSet presAssocID="{8FA939AD-23BF-48DB-AB52-E24EB5A5336F}" presName="textRect" presStyleLbl="revTx" presStyleIdx="3" presStyleCnt="5">
        <dgm:presLayoutVars>
          <dgm:chMax val="1"/>
          <dgm:chPref val="1"/>
        </dgm:presLayoutVars>
      </dgm:prSet>
      <dgm:spPr/>
    </dgm:pt>
    <dgm:pt modelId="{1547E03C-A015-427C-B8ED-54904F2C418F}" type="pres">
      <dgm:prSet presAssocID="{E60A7D85-75B1-433A-B857-03A6222C0263}" presName="sibTrans" presStyleLbl="sibTrans2D1" presStyleIdx="0" presStyleCnt="0"/>
      <dgm:spPr/>
    </dgm:pt>
    <dgm:pt modelId="{2935E6F1-C652-42EB-8539-9EA01A350F70}" type="pres">
      <dgm:prSet presAssocID="{CD9E080B-DB60-41B3-89DB-EAE79FF09C2C}" presName="compNode" presStyleCnt="0"/>
      <dgm:spPr/>
    </dgm:pt>
    <dgm:pt modelId="{5F19144F-A254-46BB-A74F-A86209C568D2}" type="pres">
      <dgm:prSet presAssocID="{CD9E080B-DB60-41B3-89DB-EAE79FF09C2C}" presName="iconBgRect" presStyleLbl="bgShp" presStyleIdx="4" presStyleCnt="5"/>
      <dgm:spPr/>
    </dgm:pt>
    <dgm:pt modelId="{E5728FF0-A014-4A67-9575-4847FD13471F}" type="pres">
      <dgm:prSet presAssocID="{CD9E080B-DB60-41B3-89DB-EAE79FF09C2C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B1BCC5AE-9BA4-483F-B155-0C9423476790}" type="pres">
      <dgm:prSet presAssocID="{CD9E080B-DB60-41B3-89DB-EAE79FF09C2C}" presName="spaceRect" presStyleCnt="0"/>
      <dgm:spPr/>
    </dgm:pt>
    <dgm:pt modelId="{F8B3468A-874D-4BD8-BA87-62F32474C780}" type="pres">
      <dgm:prSet presAssocID="{CD9E080B-DB60-41B3-89DB-EAE79FF09C2C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B9AD7D0E-6017-4CAD-B6AE-6F2E1AB5C65C}" type="presOf" srcId="{F4E63A5E-D72E-4707-A36D-B87D94E8D860}" destId="{6EB07CC7-CF73-4DC7-A275-DB5E85AD1633}" srcOrd="0" destOrd="0" presId="urn:microsoft.com/office/officeart/2018/2/layout/IconCircleList"/>
    <dgm:cxn modelId="{6E43791D-7244-4719-BBA0-7353091A1E72}" type="presOf" srcId="{CD9E080B-DB60-41B3-89DB-EAE79FF09C2C}" destId="{F8B3468A-874D-4BD8-BA87-62F32474C780}" srcOrd="0" destOrd="0" presId="urn:microsoft.com/office/officeart/2018/2/layout/IconCircleList"/>
    <dgm:cxn modelId="{46BC011E-3BB0-4F23-BA03-D4312992DEE6}" type="presOf" srcId="{E7FE28EB-5FCD-4926-9FB8-1C2F1E96ACB4}" destId="{F18B2B37-4EDA-44F6-8B7A-C0D1B14F6BE1}" srcOrd="0" destOrd="0" presId="urn:microsoft.com/office/officeart/2018/2/layout/IconCircleList"/>
    <dgm:cxn modelId="{3FC49027-EE3B-49F8-B09B-E3B5E82E18C4}" type="presOf" srcId="{F34FB7D4-A740-4225-8D71-7EE3ECD852AC}" destId="{8280DF14-054B-420B-8D33-50B11D44C734}" srcOrd="0" destOrd="0" presId="urn:microsoft.com/office/officeart/2018/2/layout/IconCircleList"/>
    <dgm:cxn modelId="{07F3605F-24D6-4A3F-9F48-BE3F74157F20}" type="presOf" srcId="{8FA939AD-23BF-48DB-AB52-E24EB5A5336F}" destId="{B1184383-F696-4604-AD9F-DBC7748201AD}" srcOrd="0" destOrd="0" presId="urn:microsoft.com/office/officeart/2018/2/layout/IconCircleList"/>
    <dgm:cxn modelId="{51F06374-6870-4FE4-9A56-50B807C7D90B}" srcId="{49111D66-7296-4C54-BBAF-204E003DE6C2}" destId="{5BF13D4B-2C8C-48F8-96E8-53115E77662A}" srcOrd="0" destOrd="0" parTransId="{947A3B15-DE7F-4463-93C8-5B2BFE2C9173}" sibTransId="{F4E63A5E-D72E-4707-A36D-B87D94E8D860}"/>
    <dgm:cxn modelId="{17CBBB76-1E4F-4B53-90C1-6C9F7599CA7C}" type="presOf" srcId="{5830FEE6-7391-4BA9-9FB4-9D318192B0E7}" destId="{EA2811DE-8770-4ACC-87AC-A9F2D3E3CD57}" srcOrd="0" destOrd="0" presId="urn:microsoft.com/office/officeart/2018/2/layout/IconCircleList"/>
    <dgm:cxn modelId="{5D71A87F-DE05-4E43-8A8C-D1E71BCE1D70}" type="presOf" srcId="{5BF13D4B-2C8C-48F8-96E8-53115E77662A}" destId="{2598C380-92C9-40FB-970A-CF67276BE27F}" srcOrd="0" destOrd="0" presId="urn:microsoft.com/office/officeart/2018/2/layout/IconCircleList"/>
    <dgm:cxn modelId="{A2EB998A-466F-4335-81D5-2505C66D58A5}" type="presOf" srcId="{1B201E16-EB82-4B24-9B01-9E78E3D58E20}" destId="{EBA9ABEF-AC57-495C-94D5-8F4892A5788A}" srcOrd="0" destOrd="0" presId="urn:microsoft.com/office/officeart/2018/2/layout/IconCircleList"/>
    <dgm:cxn modelId="{67E099C6-1D4F-42EE-9F47-8A10ABA60770}" type="presOf" srcId="{49111D66-7296-4C54-BBAF-204E003DE6C2}" destId="{0A082A39-F5C2-4E38-B43F-6289306B5364}" srcOrd="0" destOrd="0" presId="urn:microsoft.com/office/officeart/2018/2/layout/IconCircleList"/>
    <dgm:cxn modelId="{917583D2-3C0E-424B-A0F2-1416F1AC2F51}" type="presOf" srcId="{E60A7D85-75B1-433A-B857-03A6222C0263}" destId="{1547E03C-A015-427C-B8ED-54904F2C418F}" srcOrd="0" destOrd="0" presId="urn:microsoft.com/office/officeart/2018/2/layout/IconCircleList"/>
    <dgm:cxn modelId="{39CB33D4-0A00-4C1E-BBC1-ECFC12DF572B}" srcId="{49111D66-7296-4C54-BBAF-204E003DE6C2}" destId="{1B201E16-EB82-4B24-9B01-9E78E3D58E20}" srcOrd="2" destOrd="0" parTransId="{A631181D-D499-4531-BE85-8AF476AF0E62}" sibTransId="{E7FE28EB-5FCD-4926-9FB8-1C2F1E96ACB4}"/>
    <dgm:cxn modelId="{75ECD6D5-757D-481A-A91B-898745E63526}" srcId="{49111D66-7296-4C54-BBAF-204E003DE6C2}" destId="{CD9E080B-DB60-41B3-89DB-EAE79FF09C2C}" srcOrd="4" destOrd="0" parTransId="{5577EEDD-CB1C-4423-A54D-5BD1096DECED}" sibTransId="{F911A8CF-5DC7-4848-BC4F-3B86EB30B56C}"/>
    <dgm:cxn modelId="{E55652D9-E29D-49C6-A226-2F02AE9E7575}" srcId="{49111D66-7296-4C54-BBAF-204E003DE6C2}" destId="{8FA939AD-23BF-48DB-AB52-E24EB5A5336F}" srcOrd="3" destOrd="0" parTransId="{8359243E-0F3B-4E23-9248-D2E3DD071A40}" sibTransId="{E60A7D85-75B1-433A-B857-03A6222C0263}"/>
    <dgm:cxn modelId="{8B43D8DF-8649-496F-85AC-FFD24EABD24C}" srcId="{49111D66-7296-4C54-BBAF-204E003DE6C2}" destId="{F34FB7D4-A740-4225-8D71-7EE3ECD852AC}" srcOrd="1" destOrd="0" parTransId="{B91590F2-BC7D-4A88-BDF2-E01A3129B515}" sibTransId="{5830FEE6-7391-4BA9-9FB4-9D318192B0E7}"/>
    <dgm:cxn modelId="{8BB8B93A-F19F-4CE2-9303-20D77D7E29CF}" type="presParOf" srcId="{0A082A39-F5C2-4E38-B43F-6289306B5364}" destId="{2077114E-1276-4E24-BB0B-59BA32E72354}" srcOrd="0" destOrd="0" presId="urn:microsoft.com/office/officeart/2018/2/layout/IconCircleList"/>
    <dgm:cxn modelId="{5C9D050E-5DC5-4912-8EBB-F4FA44107959}" type="presParOf" srcId="{2077114E-1276-4E24-BB0B-59BA32E72354}" destId="{45D905F2-DF16-4010-A5AF-1754B4A677BF}" srcOrd="0" destOrd="0" presId="urn:microsoft.com/office/officeart/2018/2/layout/IconCircleList"/>
    <dgm:cxn modelId="{5C8D985D-1868-4323-A67B-308737AB3789}" type="presParOf" srcId="{45D905F2-DF16-4010-A5AF-1754B4A677BF}" destId="{C85BD64F-93BC-4C45-A08A-29EF41439FF3}" srcOrd="0" destOrd="0" presId="urn:microsoft.com/office/officeart/2018/2/layout/IconCircleList"/>
    <dgm:cxn modelId="{0699005A-FCB2-447A-B8FC-9D93F9129D9C}" type="presParOf" srcId="{45D905F2-DF16-4010-A5AF-1754B4A677BF}" destId="{A2C478B8-AC61-41B3-BEB5-97A9FE9FD47C}" srcOrd="1" destOrd="0" presId="urn:microsoft.com/office/officeart/2018/2/layout/IconCircleList"/>
    <dgm:cxn modelId="{E637730F-7578-4803-B5D6-D5A3263BE1F3}" type="presParOf" srcId="{45D905F2-DF16-4010-A5AF-1754B4A677BF}" destId="{93297855-AAC6-4003-83AE-2B79DAA37C87}" srcOrd="2" destOrd="0" presId="urn:microsoft.com/office/officeart/2018/2/layout/IconCircleList"/>
    <dgm:cxn modelId="{D21DBB95-ECDA-49C9-8977-A69E0C409DD3}" type="presParOf" srcId="{45D905F2-DF16-4010-A5AF-1754B4A677BF}" destId="{2598C380-92C9-40FB-970A-CF67276BE27F}" srcOrd="3" destOrd="0" presId="urn:microsoft.com/office/officeart/2018/2/layout/IconCircleList"/>
    <dgm:cxn modelId="{2DBD36C4-5584-41C6-84D3-B510A67BBF10}" type="presParOf" srcId="{2077114E-1276-4E24-BB0B-59BA32E72354}" destId="{6EB07CC7-CF73-4DC7-A275-DB5E85AD1633}" srcOrd="1" destOrd="0" presId="urn:microsoft.com/office/officeart/2018/2/layout/IconCircleList"/>
    <dgm:cxn modelId="{007ACC65-B76B-4E62-B951-E7D7485D5EC0}" type="presParOf" srcId="{2077114E-1276-4E24-BB0B-59BA32E72354}" destId="{2F07275D-4101-4D4F-A96E-48A2AF15B63B}" srcOrd="2" destOrd="0" presId="urn:microsoft.com/office/officeart/2018/2/layout/IconCircleList"/>
    <dgm:cxn modelId="{7B99D90F-D299-438B-BC65-60B093919D97}" type="presParOf" srcId="{2F07275D-4101-4D4F-A96E-48A2AF15B63B}" destId="{18E31FE2-47BA-4D8B-90C1-6F190A92B20E}" srcOrd="0" destOrd="0" presId="urn:microsoft.com/office/officeart/2018/2/layout/IconCircleList"/>
    <dgm:cxn modelId="{4C78F42D-8A40-4A86-9241-742928DD3E2D}" type="presParOf" srcId="{2F07275D-4101-4D4F-A96E-48A2AF15B63B}" destId="{E1CC8D1D-78B0-48E7-B484-B889B3E4D86C}" srcOrd="1" destOrd="0" presId="urn:microsoft.com/office/officeart/2018/2/layout/IconCircleList"/>
    <dgm:cxn modelId="{78F2337F-0E97-4615-A92F-5953DA0B3310}" type="presParOf" srcId="{2F07275D-4101-4D4F-A96E-48A2AF15B63B}" destId="{878081B5-3D90-45B1-8074-23C40C53CD4C}" srcOrd="2" destOrd="0" presId="urn:microsoft.com/office/officeart/2018/2/layout/IconCircleList"/>
    <dgm:cxn modelId="{F217BC56-622C-4474-B995-00E5854969E4}" type="presParOf" srcId="{2F07275D-4101-4D4F-A96E-48A2AF15B63B}" destId="{8280DF14-054B-420B-8D33-50B11D44C734}" srcOrd="3" destOrd="0" presId="urn:microsoft.com/office/officeart/2018/2/layout/IconCircleList"/>
    <dgm:cxn modelId="{9977CD03-DC54-4A30-854B-E5752B798C49}" type="presParOf" srcId="{2077114E-1276-4E24-BB0B-59BA32E72354}" destId="{EA2811DE-8770-4ACC-87AC-A9F2D3E3CD57}" srcOrd="3" destOrd="0" presId="urn:microsoft.com/office/officeart/2018/2/layout/IconCircleList"/>
    <dgm:cxn modelId="{D3353D8F-1108-41B2-8B64-E66868BCC0BB}" type="presParOf" srcId="{2077114E-1276-4E24-BB0B-59BA32E72354}" destId="{A25D0D12-EAC1-4E93-A9CA-49DD71388AB1}" srcOrd="4" destOrd="0" presId="urn:microsoft.com/office/officeart/2018/2/layout/IconCircleList"/>
    <dgm:cxn modelId="{EB72AE24-E3F8-467B-9CB4-03F2311A0769}" type="presParOf" srcId="{A25D0D12-EAC1-4E93-A9CA-49DD71388AB1}" destId="{44830012-7457-4FAA-9CA7-CFE0BD26FE52}" srcOrd="0" destOrd="0" presId="urn:microsoft.com/office/officeart/2018/2/layout/IconCircleList"/>
    <dgm:cxn modelId="{5873BFDF-B8FE-4D8D-9418-AB98E8262CD6}" type="presParOf" srcId="{A25D0D12-EAC1-4E93-A9CA-49DD71388AB1}" destId="{0CB8C236-2D6C-498C-86BF-C7A6BA0248BC}" srcOrd="1" destOrd="0" presId="urn:microsoft.com/office/officeart/2018/2/layout/IconCircleList"/>
    <dgm:cxn modelId="{AAE6AA4B-76A1-4045-B96B-F49449F05127}" type="presParOf" srcId="{A25D0D12-EAC1-4E93-A9CA-49DD71388AB1}" destId="{7AF452F9-0CA3-42EE-B693-D49372C37FA0}" srcOrd="2" destOrd="0" presId="urn:microsoft.com/office/officeart/2018/2/layout/IconCircleList"/>
    <dgm:cxn modelId="{8FBBC68A-C613-44BC-A0DF-9D3194CF3907}" type="presParOf" srcId="{A25D0D12-EAC1-4E93-A9CA-49DD71388AB1}" destId="{EBA9ABEF-AC57-495C-94D5-8F4892A5788A}" srcOrd="3" destOrd="0" presId="urn:microsoft.com/office/officeart/2018/2/layout/IconCircleList"/>
    <dgm:cxn modelId="{0147653F-828D-4CA3-9E34-5907702A0603}" type="presParOf" srcId="{2077114E-1276-4E24-BB0B-59BA32E72354}" destId="{F18B2B37-4EDA-44F6-8B7A-C0D1B14F6BE1}" srcOrd="5" destOrd="0" presId="urn:microsoft.com/office/officeart/2018/2/layout/IconCircleList"/>
    <dgm:cxn modelId="{21E3C751-52C3-4E26-919C-39E9E5497400}" type="presParOf" srcId="{2077114E-1276-4E24-BB0B-59BA32E72354}" destId="{3CE9CFFC-B651-4D48-9A5C-EC2D11E42A5E}" srcOrd="6" destOrd="0" presId="urn:microsoft.com/office/officeart/2018/2/layout/IconCircleList"/>
    <dgm:cxn modelId="{9C0485C0-DB21-4F2F-AFC5-9263995ADF10}" type="presParOf" srcId="{3CE9CFFC-B651-4D48-9A5C-EC2D11E42A5E}" destId="{46FCB5AD-233E-4BDB-9238-A3EA42A2C3FB}" srcOrd="0" destOrd="0" presId="urn:microsoft.com/office/officeart/2018/2/layout/IconCircleList"/>
    <dgm:cxn modelId="{9F95FD06-C71C-4BDF-90A7-A4D422948C38}" type="presParOf" srcId="{3CE9CFFC-B651-4D48-9A5C-EC2D11E42A5E}" destId="{9FCCA8DB-646B-4D3B-BE3D-86D75A17AABF}" srcOrd="1" destOrd="0" presId="urn:microsoft.com/office/officeart/2018/2/layout/IconCircleList"/>
    <dgm:cxn modelId="{D33AB61D-BEAE-40CB-977E-173203FDC49F}" type="presParOf" srcId="{3CE9CFFC-B651-4D48-9A5C-EC2D11E42A5E}" destId="{E57D0561-6378-498A-A469-4954E58E6FEF}" srcOrd="2" destOrd="0" presId="urn:microsoft.com/office/officeart/2018/2/layout/IconCircleList"/>
    <dgm:cxn modelId="{07DA0BE1-7699-40D9-8008-DE7246B7857D}" type="presParOf" srcId="{3CE9CFFC-B651-4D48-9A5C-EC2D11E42A5E}" destId="{B1184383-F696-4604-AD9F-DBC7748201AD}" srcOrd="3" destOrd="0" presId="urn:microsoft.com/office/officeart/2018/2/layout/IconCircleList"/>
    <dgm:cxn modelId="{F10E9BD4-4233-44E7-B528-9EEC9949A995}" type="presParOf" srcId="{2077114E-1276-4E24-BB0B-59BA32E72354}" destId="{1547E03C-A015-427C-B8ED-54904F2C418F}" srcOrd="7" destOrd="0" presId="urn:microsoft.com/office/officeart/2018/2/layout/IconCircleList"/>
    <dgm:cxn modelId="{60EFAC01-FE43-4D36-AF0F-E27DD7D238A0}" type="presParOf" srcId="{2077114E-1276-4E24-BB0B-59BA32E72354}" destId="{2935E6F1-C652-42EB-8539-9EA01A350F70}" srcOrd="8" destOrd="0" presId="urn:microsoft.com/office/officeart/2018/2/layout/IconCircleList"/>
    <dgm:cxn modelId="{08D7CF52-9647-48D5-9AFD-A537364705A0}" type="presParOf" srcId="{2935E6F1-C652-42EB-8539-9EA01A350F70}" destId="{5F19144F-A254-46BB-A74F-A86209C568D2}" srcOrd="0" destOrd="0" presId="urn:microsoft.com/office/officeart/2018/2/layout/IconCircleList"/>
    <dgm:cxn modelId="{334BC5D0-1457-4AE5-85C0-D41A532802BE}" type="presParOf" srcId="{2935E6F1-C652-42EB-8539-9EA01A350F70}" destId="{E5728FF0-A014-4A67-9575-4847FD13471F}" srcOrd="1" destOrd="0" presId="urn:microsoft.com/office/officeart/2018/2/layout/IconCircleList"/>
    <dgm:cxn modelId="{7CAB1F26-30C0-4253-9997-817EE82FF6CA}" type="presParOf" srcId="{2935E6F1-C652-42EB-8539-9EA01A350F70}" destId="{B1BCC5AE-9BA4-483F-B155-0C9423476790}" srcOrd="2" destOrd="0" presId="urn:microsoft.com/office/officeart/2018/2/layout/IconCircleList"/>
    <dgm:cxn modelId="{51075442-4E0D-4D72-9064-A4905DBCA823}" type="presParOf" srcId="{2935E6F1-C652-42EB-8539-9EA01A350F70}" destId="{F8B3468A-874D-4BD8-BA87-62F32474C780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5BD64F-93BC-4C45-A08A-29EF41439FF3}">
      <dsp:nvSpPr>
        <dsp:cNvPr id="0" name=""/>
        <dsp:cNvSpPr/>
      </dsp:nvSpPr>
      <dsp:spPr>
        <a:xfrm>
          <a:off x="426530" y="28723"/>
          <a:ext cx="976563" cy="97656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C478B8-AC61-41B3-BEB5-97A9FE9FD47C}">
      <dsp:nvSpPr>
        <dsp:cNvPr id="0" name=""/>
        <dsp:cNvSpPr/>
      </dsp:nvSpPr>
      <dsp:spPr>
        <a:xfrm>
          <a:off x="631609" y="233801"/>
          <a:ext cx="566406" cy="56640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98C380-92C9-40FB-970A-CF67276BE27F}">
      <dsp:nvSpPr>
        <dsp:cNvPr id="0" name=""/>
        <dsp:cNvSpPr/>
      </dsp:nvSpPr>
      <dsp:spPr>
        <a:xfrm>
          <a:off x="1612357" y="28723"/>
          <a:ext cx="2301898" cy="9765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Degrowth in the Global North</a:t>
          </a:r>
        </a:p>
      </dsp:txBody>
      <dsp:txXfrm>
        <a:off x="1612357" y="28723"/>
        <a:ext cx="2301898" cy="976563"/>
      </dsp:txXfrm>
    </dsp:sp>
    <dsp:sp modelId="{18E31FE2-47BA-4D8B-90C1-6F190A92B20E}">
      <dsp:nvSpPr>
        <dsp:cNvPr id="0" name=""/>
        <dsp:cNvSpPr/>
      </dsp:nvSpPr>
      <dsp:spPr>
        <a:xfrm>
          <a:off x="4315344" y="28723"/>
          <a:ext cx="976563" cy="97656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CC8D1D-78B0-48E7-B484-B889B3E4D86C}">
      <dsp:nvSpPr>
        <dsp:cNvPr id="0" name=""/>
        <dsp:cNvSpPr/>
      </dsp:nvSpPr>
      <dsp:spPr>
        <a:xfrm>
          <a:off x="4520422" y="233801"/>
          <a:ext cx="566406" cy="56640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80DF14-054B-420B-8D33-50B11D44C734}">
      <dsp:nvSpPr>
        <dsp:cNvPr id="0" name=""/>
        <dsp:cNvSpPr/>
      </dsp:nvSpPr>
      <dsp:spPr>
        <a:xfrm>
          <a:off x="5501170" y="28723"/>
          <a:ext cx="2301898" cy="9765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Sustainable Development in the Global South</a:t>
          </a:r>
        </a:p>
      </dsp:txBody>
      <dsp:txXfrm>
        <a:off x="5501170" y="28723"/>
        <a:ext cx="2301898" cy="976563"/>
      </dsp:txXfrm>
    </dsp:sp>
    <dsp:sp modelId="{44830012-7457-4FAA-9CA7-CFE0BD26FE52}">
      <dsp:nvSpPr>
        <dsp:cNvPr id="0" name=""/>
        <dsp:cNvSpPr/>
      </dsp:nvSpPr>
      <dsp:spPr>
        <a:xfrm>
          <a:off x="426530" y="1774700"/>
          <a:ext cx="976563" cy="97656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B8C236-2D6C-498C-86BF-C7A6BA0248BC}">
      <dsp:nvSpPr>
        <dsp:cNvPr id="0" name=""/>
        <dsp:cNvSpPr/>
      </dsp:nvSpPr>
      <dsp:spPr>
        <a:xfrm>
          <a:off x="631609" y="1979778"/>
          <a:ext cx="566406" cy="56640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A9ABEF-AC57-495C-94D5-8F4892A5788A}">
      <dsp:nvSpPr>
        <dsp:cNvPr id="0" name=""/>
        <dsp:cNvSpPr/>
      </dsp:nvSpPr>
      <dsp:spPr>
        <a:xfrm>
          <a:off x="1612357" y="1774700"/>
          <a:ext cx="2301898" cy="9765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Technology Transfer from North to South</a:t>
          </a:r>
        </a:p>
      </dsp:txBody>
      <dsp:txXfrm>
        <a:off x="1612357" y="1774700"/>
        <a:ext cx="2301898" cy="976563"/>
      </dsp:txXfrm>
    </dsp:sp>
    <dsp:sp modelId="{46FCB5AD-233E-4BDB-9238-A3EA42A2C3FB}">
      <dsp:nvSpPr>
        <dsp:cNvPr id="0" name=""/>
        <dsp:cNvSpPr/>
      </dsp:nvSpPr>
      <dsp:spPr>
        <a:xfrm>
          <a:off x="4315344" y="1774700"/>
          <a:ext cx="976563" cy="97656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CCA8DB-646B-4D3B-BE3D-86D75A17AABF}">
      <dsp:nvSpPr>
        <dsp:cNvPr id="0" name=""/>
        <dsp:cNvSpPr/>
      </dsp:nvSpPr>
      <dsp:spPr>
        <a:xfrm>
          <a:off x="4520422" y="1979778"/>
          <a:ext cx="566406" cy="56640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184383-F696-4604-AD9F-DBC7748201AD}">
      <dsp:nvSpPr>
        <dsp:cNvPr id="0" name=""/>
        <dsp:cNvSpPr/>
      </dsp:nvSpPr>
      <dsp:spPr>
        <a:xfrm>
          <a:off x="5501170" y="1774700"/>
          <a:ext cx="2301898" cy="9765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Food justice/ sovereignty </a:t>
          </a:r>
        </a:p>
      </dsp:txBody>
      <dsp:txXfrm>
        <a:off x="5501170" y="1774700"/>
        <a:ext cx="2301898" cy="976563"/>
      </dsp:txXfrm>
    </dsp:sp>
    <dsp:sp modelId="{5F19144F-A254-46BB-A74F-A86209C568D2}">
      <dsp:nvSpPr>
        <dsp:cNvPr id="0" name=""/>
        <dsp:cNvSpPr/>
      </dsp:nvSpPr>
      <dsp:spPr>
        <a:xfrm>
          <a:off x="426530" y="3520676"/>
          <a:ext cx="976563" cy="97656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728FF0-A014-4A67-9575-4847FD13471F}">
      <dsp:nvSpPr>
        <dsp:cNvPr id="0" name=""/>
        <dsp:cNvSpPr/>
      </dsp:nvSpPr>
      <dsp:spPr>
        <a:xfrm>
          <a:off x="631609" y="3725754"/>
          <a:ext cx="566406" cy="56640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B3468A-874D-4BD8-BA87-62F32474C780}">
      <dsp:nvSpPr>
        <dsp:cNvPr id="0" name=""/>
        <dsp:cNvSpPr/>
      </dsp:nvSpPr>
      <dsp:spPr>
        <a:xfrm>
          <a:off x="1612357" y="3520676"/>
          <a:ext cx="2301898" cy="9765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Community based energy</a:t>
          </a:r>
        </a:p>
      </dsp:txBody>
      <dsp:txXfrm>
        <a:off x="1612357" y="3520676"/>
        <a:ext cx="2301898" cy="9765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F2A68B-6A4A-BB44-8648-43D8FEB41B35}" type="datetimeFigureOut">
              <a:rPr lang="en-US" smtClean="0"/>
              <a:t>4/1/24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F429C-5D6A-3E4F-8347-17EEA25E6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643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BF186-46C7-5A40-A917-C17892C68D3C}" type="datetimeFigureOut">
              <a:rPr lang="en-US" smtClean="0"/>
              <a:t>4/1/24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07597-2E9F-D44E-B706-A8AE77ECA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158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BF186-46C7-5A40-A917-C17892C68D3C}" type="datetimeFigureOut">
              <a:rPr lang="en-US" smtClean="0"/>
              <a:t>4/1/24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07597-2E9F-D44E-B706-A8AE77ECA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637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BF186-46C7-5A40-A917-C17892C68D3C}" type="datetimeFigureOut">
              <a:rPr lang="en-US" smtClean="0"/>
              <a:t>4/1/24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07597-2E9F-D44E-B706-A8AE77ECA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16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BF186-46C7-5A40-A917-C17892C68D3C}" type="datetimeFigureOut">
              <a:rPr lang="en-US" smtClean="0"/>
              <a:t>4/1/24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07597-2E9F-D44E-B706-A8AE77ECA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28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BF186-46C7-5A40-A917-C17892C68D3C}" type="datetimeFigureOut">
              <a:rPr lang="en-US" smtClean="0"/>
              <a:t>4/1/24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07597-2E9F-D44E-B706-A8AE77ECA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324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BF186-46C7-5A40-A917-C17892C68D3C}" type="datetimeFigureOut">
              <a:rPr lang="en-US" smtClean="0"/>
              <a:t>4/1/24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07597-2E9F-D44E-B706-A8AE77ECA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38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BF186-46C7-5A40-A917-C17892C68D3C}" type="datetimeFigureOut">
              <a:rPr lang="en-US" smtClean="0"/>
              <a:t>4/1/24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07597-2E9F-D44E-B706-A8AE77ECA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388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BF186-46C7-5A40-A917-C17892C68D3C}" type="datetimeFigureOut">
              <a:rPr lang="en-US" smtClean="0"/>
              <a:t>4/1/24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07597-2E9F-D44E-B706-A8AE77ECA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43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BF186-46C7-5A40-A917-C17892C68D3C}" type="datetimeFigureOut">
              <a:rPr lang="en-US" smtClean="0"/>
              <a:t>4/1/24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07597-2E9F-D44E-B706-A8AE77ECA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811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BF186-46C7-5A40-A917-C17892C68D3C}" type="datetimeFigureOut">
              <a:rPr lang="en-US" smtClean="0"/>
              <a:t>4/1/24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07597-2E9F-D44E-B706-A8AE77ECA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824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BF186-46C7-5A40-A917-C17892C68D3C}" type="datetimeFigureOut">
              <a:rPr lang="en-US" smtClean="0"/>
              <a:t>4/1/24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07597-2E9F-D44E-B706-A8AE77ECA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554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BF186-46C7-5A40-A917-C17892C68D3C}" type="datetimeFigureOut">
              <a:rPr lang="en-US" smtClean="0"/>
              <a:t>4/1/24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07597-2E9F-D44E-B706-A8AE77ECA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627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hand holding ball">
            <a:extLst>
              <a:ext uri="{FF2B5EF4-FFF2-40B4-BE49-F238E27FC236}">
                <a16:creationId xmlns:a16="http://schemas.microsoft.com/office/drawing/2014/main" id="{E8550CD5-5964-D8CD-C310-90A51C8CDD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68" r="11909"/>
          <a:stretch/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01D58F-3021-683D-3368-50C7E86AC6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51551" y="743447"/>
            <a:ext cx="2584324" cy="3692028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4500"/>
              <a:t>Global Climate Justice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D59594-2DFB-78AC-FF5E-9D9E04D4EF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51552" y="4629234"/>
            <a:ext cx="2584324" cy="1485319"/>
          </a:xfrm>
          <a:noFill/>
        </p:spPr>
        <p:txBody>
          <a:bodyPr>
            <a:norm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9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20D55-78BE-CAE7-20EF-A3320FB38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9" y="3752849"/>
            <a:ext cx="2468166" cy="2452687"/>
          </a:xfrm>
        </p:spPr>
        <p:txBody>
          <a:bodyPr anchor="ctr">
            <a:normAutofit/>
          </a:bodyPr>
          <a:lstStyle/>
          <a:p>
            <a:r>
              <a:rPr lang="en-US" sz="2400" dirty="0"/>
              <a:t>Intergenerational Equity</a:t>
            </a:r>
          </a:p>
        </p:txBody>
      </p:sp>
      <p:pic>
        <p:nvPicPr>
          <p:cNvPr id="4" name="Picture 3" descr="A person and child sitting on a beach&#10;&#10;Description automatically generated">
            <a:extLst>
              <a:ext uri="{FF2B5EF4-FFF2-40B4-BE49-F238E27FC236}">
                <a16:creationId xmlns:a16="http://schemas.microsoft.com/office/drawing/2014/main" id="{46F135D5-D1FC-0E4F-376B-085A4CBF35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548" b="10659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96AC4-3061-7E7C-DA4B-23D63AF47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986" y="3752850"/>
            <a:ext cx="5614060" cy="2452687"/>
          </a:xfrm>
        </p:spPr>
        <p:txBody>
          <a:bodyPr anchor="ctr">
            <a:normAutofit/>
          </a:bodyPr>
          <a:lstStyle/>
          <a:p>
            <a:r>
              <a:rPr lang="en-US" sz="2000" dirty="0"/>
              <a:t>Rights of future generations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63982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4712" b="-24712"/>
          <a:stretch>
            <a:fillRect/>
          </a:stretch>
        </p:blipFill>
        <p:spPr>
          <a:xfrm>
            <a:off x="628650" y="1876425"/>
            <a:ext cx="3905250" cy="438467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-33617" b="-33617"/>
          <a:stretch>
            <a:fillRect/>
          </a:stretch>
        </p:blipFill>
        <p:spPr>
          <a:xfrm>
            <a:off x="4605338" y="1876425"/>
            <a:ext cx="3905250" cy="4384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4805"/>
            <a:ext cx="78867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Global Mobilization:</a:t>
            </a:r>
            <a:b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Climate Change is a </a:t>
            </a:r>
            <a:b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Social Justice Issue</a:t>
            </a:r>
          </a:p>
        </p:txBody>
      </p:sp>
    </p:spTree>
    <p:extLst>
      <p:ext uri="{BB962C8B-B14F-4D97-AF65-F5344CB8AC3E}">
        <p14:creationId xmlns:p14="http://schemas.microsoft.com/office/powerpoint/2010/main" val="3017449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35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713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06433-D591-3287-4C47-C6593BD8B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7908" y="741391"/>
            <a:ext cx="3368866" cy="1616203"/>
          </a:xfrm>
        </p:spPr>
        <p:txBody>
          <a:bodyPr anchor="b">
            <a:normAutofit/>
          </a:bodyPr>
          <a:lstStyle/>
          <a:p>
            <a:r>
              <a:rPr lang="en-US" sz="2800" dirty="0"/>
              <a:t>Environmental Justice</a:t>
            </a:r>
          </a:p>
        </p:txBody>
      </p:sp>
      <p:pic>
        <p:nvPicPr>
          <p:cNvPr id="5" name="Picture 4" descr="Cross section of young plant and roots">
            <a:extLst>
              <a:ext uri="{FF2B5EF4-FFF2-40B4-BE49-F238E27FC236}">
                <a16:creationId xmlns:a16="http://schemas.microsoft.com/office/drawing/2014/main" id="{DC4D1E9F-E237-9CF3-1D73-96259A6F5F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77" r="5257"/>
          <a:stretch/>
        </p:blipFill>
        <p:spPr>
          <a:xfrm>
            <a:off x="20" y="10"/>
            <a:ext cx="4571980" cy="685799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EFBDE31-BB3E-6CFC-23CD-B5976DA38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2521" cy="6858000"/>
            <a:chOff x="12068638" y="0"/>
            <a:chExt cx="123362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80A60EC-72BB-121F-556A-E2837FD99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91A2FAE-D41C-FF5D-B0A0-7808248ED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4139706"/>
              <a:ext cx="123362" cy="2718294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D800B-76ED-4ECB-4767-18711C7BF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7908" y="2533476"/>
            <a:ext cx="3368865" cy="3447832"/>
          </a:xfrm>
        </p:spPr>
        <p:txBody>
          <a:bodyPr anchor="t">
            <a:normAutofit/>
          </a:bodyPr>
          <a:lstStyle/>
          <a:p>
            <a:r>
              <a:rPr lang="en-US" sz="1700" dirty="0"/>
              <a:t>Distributional</a:t>
            </a:r>
          </a:p>
          <a:p>
            <a:r>
              <a:rPr lang="en-US" sz="1700" dirty="0"/>
              <a:t>Procedural</a:t>
            </a:r>
          </a:p>
          <a:p>
            <a:endParaRPr lang="en-US" sz="1700" dirty="0"/>
          </a:p>
          <a:p>
            <a:r>
              <a:rPr lang="en-US" sz="1600" dirty="0"/>
              <a:t>Distributional Dimensions of:</a:t>
            </a:r>
          </a:p>
          <a:p>
            <a:pPr lvl="1"/>
            <a:r>
              <a:rPr lang="en-US" sz="1600" dirty="0"/>
              <a:t>Causes</a:t>
            </a:r>
          </a:p>
          <a:p>
            <a:pPr lvl="1"/>
            <a:r>
              <a:rPr lang="en-US" sz="1600" dirty="0"/>
              <a:t>Consequences</a:t>
            </a:r>
          </a:p>
          <a:p>
            <a:pPr lvl="1"/>
            <a:r>
              <a:rPr lang="en-US" sz="1600" dirty="0"/>
              <a:t>Policies</a:t>
            </a:r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458138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17A9F-A246-0BD0-1414-F39DABCC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7908" y="741391"/>
            <a:ext cx="3368866" cy="1616203"/>
          </a:xfrm>
        </p:spPr>
        <p:txBody>
          <a:bodyPr anchor="b">
            <a:normAutofit/>
          </a:bodyPr>
          <a:lstStyle/>
          <a:p>
            <a:r>
              <a:rPr lang="en-US" sz="2800"/>
              <a:t>Who Contributes Most GHGs?</a:t>
            </a:r>
          </a:p>
        </p:txBody>
      </p:sp>
      <p:pic>
        <p:nvPicPr>
          <p:cNvPr id="16" name="Picture 15" descr="Large car car park from above">
            <a:extLst>
              <a:ext uri="{FF2B5EF4-FFF2-40B4-BE49-F238E27FC236}">
                <a16:creationId xmlns:a16="http://schemas.microsoft.com/office/drawing/2014/main" id="{C34D3BD0-E222-9AF4-F7A4-95AE059ECC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61" r="43905"/>
          <a:stretch/>
        </p:blipFill>
        <p:spPr>
          <a:xfrm>
            <a:off x="20" y="10"/>
            <a:ext cx="4571980" cy="685799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EFBDE31-BB3E-6CFC-23CD-B5976DA38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2521" cy="6858000"/>
            <a:chOff x="12068638" y="0"/>
            <a:chExt cx="123362" cy="685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80A60EC-72BB-121F-556A-E2837FD99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91A2FAE-D41C-FF5D-B0A0-7808248ED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4139706"/>
              <a:ext cx="123362" cy="2718294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97208A2-302D-F927-0935-E1EEB14CD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7908" y="2533476"/>
            <a:ext cx="3368865" cy="3447832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/>
              <a:t>Wealth is the primary determinant of GHG emissions per capita</a:t>
            </a:r>
          </a:p>
          <a:p>
            <a:pPr>
              <a:lnSpc>
                <a:spcPct val="90000"/>
              </a:lnSpc>
            </a:pPr>
            <a:r>
              <a:rPr lang="en-US" sz="1700"/>
              <a:t>Car ownership, large homes, air travel, luxury goods, etc</a:t>
            </a:r>
          </a:p>
          <a:p>
            <a:pPr>
              <a:lnSpc>
                <a:spcPct val="90000"/>
              </a:lnSpc>
            </a:pPr>
            <a:r>
              <a:rPr lang="en-US" sz="1700"/>
              <a:t>Money represents carbon in an industrial growth economy</a:t>
            </a:r>
          </a:p>
          <a:p>
            <a:pPr>
              <a:lnSpc>
                <a:spcPct val="90000"/>
              </a:lnSpc>
            </a:pPr>
            <a:r>
              <a:rPr lang="en-US" sz="1700"/>
              <a:t>The wealthy benefit from the things that produce GHGs (investments)</a:t>
            </a:r>
          </a:p>
          <a:p>
            <a:pPr>
              <a:lnSpc>
                <a:spcPct val="90000"/>
              </a:lnSpc>
            </a:pPr>
            <a:r>
              <a:rPr lang="en-US" sz="1700"/>
              <a:t>The wealthy benefit from climate change (as economic opportunities)</a:t>
            </a:r>
          </a:p>
        </p:txBody>
      </p:sp>
    </p:spTree>
    <p:extLst>
      <p:ext uri="{BB962C8B-B14F-4D97-AF65-F5344CB8AC3E}">
        <p14:creationId xmlns:p14="http://schemas.microsoft.com/office/powerpoint/2010/main" val="389893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055826-4045-CDC7-60B9-B37DE4317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Global Environmental Inequality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291D83-D73B-FE3E-FDF6-FC3583DF5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295" y="1471448"/>
            <a:ext cx="7772400" cy="5386552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DD6D7F-00B8-4E99-7BC4-8C42E86F7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66042"/>
            <a:ext cx="8229600" cy="456012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343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51455-28A3-5E83-E456-32488A4DE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7908" y="741391"/>
            <a:ext cx="3368866" cy="1616203"/>
          </a:xfrm>
        </p:spPr>
        <p:txBody>
          <a:bodyPr anchor="b">
            <a:normAutofit/>
          </a:bodyPr>
          <a:lstStyle/>
          <a:p>
            <a:r>
              <a:rPr lang="en-US" sz="2800"/>
              <a:t>Global Climate Injustice</a:t>
            </a:r>
          </a:p>
        </p:txBody>
      </p:sp>
      <p:pic>
        <p:nvPicPr>
          <p:cNvPr id="21" name="Picture 20" descr="An illustration of the global population">
            <a:extLst>
              <a:ext uri="{FF2B5EF4-FFF2-40B4-BE49-F238E27FC236}">
                <a16:creationId xmlns:a16="http://schemas.microsoft.com/office/drawing/2014/main" id="{74E09010-BC2F-5C69-F1F6-CE5EB12B45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52" r="30448"/>
          <a:stretch/>
        </p:blipFill>
        <p:spPr>
          <a:xfrm>
            <a:off x="20" y="10"/>
            <a:ext cx="4571980" cy="685799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5EFBDE31-BB3E-6CFC-23CD-B5976DA38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2521" cy="6858000"/>
            <a:chOff x="12068638" y="0"/>
            <a:chExt cx="123362" cy="68580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80A60EC-72BB-121F-556A-E2837FD99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91A2FAE-D41C-FF5D-B0A0-7808248ED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4139706"/>
              <a:ext cx="123362" cy="2718294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9885B-A3E2-DB4A-0FE4-84618EA7F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7908" y="2533476"/>
            <a:ext cx="3368865" cy="3447832"/>
          </a:xfrm>
        </p:spPr>
        <p:txBody>
          <a:bodyPr anchor="t">
            <a:normAutofit/>
          </a:bodyPr>
          <a:lstStyle/>
          <a:p>
            <a:pPr marL="114300" lvl="1" indent="0">
              <a:lnSpc>
                <a:spcPct val="90000"/>
              </a:lnSpc>
              <a:spcBef>
                <a:spcPts val="0"/>
              </a:spcBef>
              <a:buNone/>
            </a:pPr>
            <a:endParaRPr lang="en-U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" lvl="1" indent="0">
              <a:lnSpc>
                <a:spcPct val="90000"/>
              </a:lnSpc>
              <a:spcBef>
                <a:spcPts val="0"/>
              </a:spcBef>
              <a:buNone/>
            </a:pPr>
            <a:endParaRPr lang="en-US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Small Island Developing States 	(SIDs)</a:t>
            </a:r>
          </a:p>
          <a:p>
            <a: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Total CO2 loading (“Developing” 	vs. “developed” 	countries)</a:t>
            </a:r>
          </a:p>
          <a:p>
            <a:pPr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Small farmers at risk</a:t>
            </a:r>
          </a:p>
          <a:p>
            <a:pPr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Coastal urban poor at risk</a:t>
            </a:r>
          </a:p>
          <a:p>
            <a:pPr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Climate migration (treatment of 	migrants)</a:t>
            </a:r>
          </a:p>
          <a:p>
            <a:pPr>
              <a:lnSpc>
                <a:spcPct val="90000"/>
              </a:lnSpc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4050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3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91835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67BE75D-9C8A-BAD2-E682-6CFB9F5D7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352" y="350196"/>
            <a:ext cx="3485178" cy="1624520"/>
          </a:xfrm>
        </p:spPr>
        <p:txBody>
          <a:bodyPr anchor="ctr">
            <a:normAutofit/>
          </a:bodyPr>
          <a:lstStyle/>
          <a:p>
            <a:r>
              <a:rPr lang="en-US" sz="3500"/>
              <a:t>Loss and Damage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7B83A50-AA05-91BC-1306-DC6781661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351" y="2743200"/>
            <a:ext cx="3485179" cy="3613149"/>
          </a:xfrm>
        </p:spPr>
        <p:txBody>
          <a:bodyPr anchor="ctr">
            <a:normAutofit/>
          </a:bodyPr>
          <a:lstStyle/>
          <a:p>
            <a:r>
              <a:rPr lang="en-US" sz="1700" dirty="0"/>
              <a:t>Common but differentiated responsibility</a:t>
            </a:r>
          </a:p>
          <a:p>
            <a:endParaRPr lang="en-US" sz="1700" dirty="0"/>
          </a:p>
          <a:p>
            <a:r>
              <a:rPr lang="en-US" sz="1700" dirty="0"/>
              <a:t>Climate Debt / Ecological Debt</a:t>
            </a:r>
          </a:p>
        </p:txBody>
      </p:sp>
      <p:pic>
        <p:nvPicPr>
          <p:cNvPr id="7" name="Picture 6" descr="Growing plant">
            <a:extLst>
              <a:ext uri="{FF2B5EF4-FFF2-40B4-BE49-F238E27FC236}">
                <a16:creationId xmlns:a16="http://schemas.microsoft.com/office/drawing/2014/main" id="{0DE6AEE9-3F6C-38B5-E4EE-E45D571DA2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34" r="26816" b="-2"/>
          <a:stretch/>
        </p:blipFill>
        <p:spPr>
          <a:xfrm>
            <a:off x="4572000" y="1"/>
            <a:ext cx="4577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681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0329D-4E1C-8FF0-26C1-D84E6FD0D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Right to Develop</a:t>
            </a:r>
            <a:endParaRPr lang="en-US" dirty="0"/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45825D66-B04F-8610-8C6F-7D792DE3186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79974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F5A40B-9B2C-E273-5F9B-97F8C3222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325369"/>
            <a:ext cx="3276451" cy="1956841"/>
          </a:xfrm>
        </p:spPr>
        <p:txBody>
          <a:bodyPr anchor="b">
            <a:normAutofit/>
          </a:bodyPr>
          <a:lstStyle/>
          <a:p>
            <a:r>
              <a:rPr lang="en-US" sz="4700"/>
              <a:t>Indigenous Rights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462" y="4771"/>
                  <a:pt x="2606793" y="12323"/>
                  <a:pt x="2606040" y="18288"/>
                </a:cubicBezTo>
                <a:cubicBezTo>
                  <a:pt x="2256758" y="31410"/>
                  <a:pt x="2173673" y="-12878"/>
                  <a:pt x="1902409" y="18288"/>
                </a:cubicBezTo>
                <a:cubicBezTo>
                  <a:pt x="1631145" y="49454"/>
                  <a:pt x="1461378" y="5466"/>
                  <a:pt x="1276960" y="18288"/>
                </a:cubicBezTo>
                <a:cubicBezTo>
                  <a:pt x="1092542" y="31110"/>
                  <a:pt x="890442" y="13213"/>
                  <a:pt x="677570" y="18288"/>
                </a:cubicBezTo>
                <a:cubicBezTo>
                  <a:pt x="464698" y="23364"/>
                  <a:pt x="187648" y="35837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5426" y="8857"/>
                  <a:pt x="2606544" y="13619"/>
                  <a:pt x="2606040" y="18288"/>
                </a:cubicBezTo>
                <a:cubicBezTo>
                  <a:pt x="2393024" y="2241"/>
                  <a:pt x="2191161" y="39259"/>
                  <a:pt x="1980590" y="18288"/>
                </a:cubicBezTo>
                <a:cubicBezTo>
                  <a:pt x="1770019" y="-2683"/>
                  <a:pt x="1476440" y="36114"/>
                  <a:pt x="1276960" y="18288"/>
                </a:cubicBezTo>
                <a:cubicBezTo>
                  <a:pt x="1077480" y="463"/>
                  <a:pt x="880988" y="42125"/>
                  <a:pt x="651510" y="18288"/>
                </a:cubicBezTo>
                <a:cubicBezTo>
                  <a:pt x="422032" y="-5549"/>
                  <a:pt x="130744" y="-1947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1A764-6A40-5973-8778-2EFEBCFA1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2872899"/>
            <a:ext cx="3182691" cy="3320668"/>
          </a:xfrm>
        </p:spPr>
        <p:txBody>
          <a:bodyPr>
            <a:normAutofit/>
          </a:bodyPr>
          <a:lstStyle/>
          <a:p>
            <a:r>
              <a:rPr lang="en-US" sz="1900"/>
              <a:t>Restorative Justice</a:t>
            </a:r>
          </a:p>
          <a:p>
            <a:r>
              <a:rPr lang="en-US" sz="1900"/>
              <a:t>Caring for country</a:t>
            </a:r>
          </a:p>
          <a:p>
            <a:r>
              <a:rPr lang="en-US" sz="1900"/>
              <a:t>Free, Prior and Informed Consent</a:t>
            </a:r>
          </a:p>
          <a:p>
            <a:endParaRPr lang="en-US" sz="1900"/>
          </a:p>
          <a:p>
            <a:endParaRPr lang="en-US" sz="19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DB5744-11AA-A6FD-6CF7-8B7885CA42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92" r="23443" b="-2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28773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963F9-4B7D-95F2-A58D-E2E8B2E63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9" y="3752849"/>
            <a:ext cx="2468166" cy="2452687"/>
          </a:xfrm>
        </p:spPr>
        <p:txBody>
          <a:bodyPr anchor="ctr">
            <a:normAutofit/>
          </a:bodyPr>
          <a:lstStyle/>
          <a:p>
            <a:r>
              <a:rPr lang="en-US" sz="3100" dirty="0"/>
              <a:t>Rights of Nature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F0F93E-763C-8E38-D581-E71DA5491F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63" b="17810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85A63-2BEB-6115-D86A-99134F769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986" y="3752850"/>
            <a:ext cx="5614060" cy="2452687"/>
          </a:xfrm>
        </p:spPr>
        <p:txBody>
          <a:bodyPr anchor="ctr">
            <a:normAutofit/>
          </a:bodyPr>
          <a:lstStyle/>
          <a:p>
            <a:r>
              <a:rPr lang="en-US" sz="2000" dirty="0"/>
              <a:t>Universal Declaration of the Rights of Mother Earth</a:t>
            </a:r>
          </a:p>
          <a:p>
            <a:endParaRPr lang="en-US" sz="2000" dirty="0"/>
          </a:p>
          <a:p>
            <a:r>
              <a:rPr lang="en-US" sz="2000" dirty="0"/>
              <a:t>Transformative adaptation</a:t>
            </a:r>
          </a:p>
          <a:p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925641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5"/>
  <p:tag name="TPFULLVERSION" val="05030.17.01"/>
  <p:tag name="PPTVERSION" val="14"/>
  <p:tag name="TPOS" val="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207</Words>
  <Application>Microsoft Macintosh PowerPoint</Application>
  <PresentationFormat>On-screen Show (4:3)</PresentationFormat>
  <Paragraphs>49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Global Climate Justice</vt:lpstr>
      <vt:lpstr>Environmental Justice</vt:lpstr>
      <vt:lpstr>Who Contributes Most GHGs?</vt:lpstr>
      <vt:lpstr>Global Environmental Inequality</vt:lpstr>
      <vt:lpstr>Global Climate Injustice</vt:lpstr>
      <vt:lpstr>Loss and Damage</vt:lpstr>
      <vt:lpstr>Right to Develop</vt:lpstr>
      <vt:lpstr>Indigenous Rights</vt:lpstr>
      <vt:lpstr>Rights of Nature</vt:lpstr>
      <vt:lpstr>Intergenerational Equity</vt:lpstr>
      <vt:lpstr>Global Mobilization: Climate Change is a  Social Justice Issue</vt:lpstr>
      <vt:lpstr>PowerPoint Presentation</vt:lpstr>
    </vt:vector>
  </TitlesOfParts>
  <Company>CUNY - Brooklyn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Dynamics</dc:title>
  <dc:creator>Kenneth Gould</dc:creator>
  <cp:lastModifiedBy>Kenneth Gould</cp:lastModifiedBy>
  <cp:revision>35</cp:revision>
  <dcterms:created xsi:type="dcterms:W3CDTF">2015-11-29T16:50:02Z</dcterms:created>
  <dcterms:modified xsi:type="dcterms:W3CDTF">2024-04-01T17:37:01Z</dcterms:modified>
</cp:coreProperties>
</file>