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1B29-FD2C-849B-8ECD-45FCC814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B2F7E-C594-ADC8-DF6B-7D6614EA4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4A24-8950-1945-1A3F-4DB1740D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4A03E-0BBE-1308-28B1-28DA07C7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2729-530A-D411-9F7A-24621CCB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0C86-26B1-3095-8477-572B99FB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6F1D6-7914-BED0-1620-59602336A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F1EE6-6054-A06E-9E3B-0F3EC809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D5F6-B9F8-1322-56F2-DF06CE76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9967-642F-EDB5-9D94-C69DA760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E5023-D4E4-9A7B-B9AA-A055636CE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F7C6D-CC2B-F221-52A8-B91A8B8AA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9967-6DBD-F030-0A1C-B47B3DE1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C5017-1FA4-3298-E69A-FAC16B31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992C5-B170-EC91-E926-6177E3D2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211D-2A8F-A6F9-18A5-95AAD487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E172-1F41-1F31-CBBC-DB22489C9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07472-69DF-5D6B-54B1-15988682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13CD8-831C-C455-C159-E7CB8C97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6F90B-DC3D-069E-55CF-ACFEB4CB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8BA6-872B-2FB6-922E-859A5A12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0144-B451-FA82-8B7D-857BC0B2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245AB-DE2C-A4E9-4CE9-64E0562B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4D3AA-D077-E779-7A71-98A57215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81772-5B7E-5A5F-B60B-A2C013FE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D163-D65E-2918-09A6-8EE817B8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8C08-7C91-263B-6EC7-AA360CF05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192BC-07DB-983C-719D-41F2BD8FE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F87E-10AA-16DD-43E3-206065B2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DBFFA-14BB-DD2C-8030-C1E9A6A2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F0026-262E-429A-734A-B5D0AF0B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FDD0-E6AF-0BC5-8220-6998B9A9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A230A-6503-F9E9-6BED-4DF98A92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C31CA-200E-CB4F-27A0-DC4C3EF9E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9C3DD-21FD-368D-C6C9-6C681CF56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C287E-423F-C860-5230-472E653EE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39B9C-EE09-D36E-DB61-9BA9AB4B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BB566-E0D0-8B20-AD4D-34CEB113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1FE77-C20A-157F-7D21-45D998DD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9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9788-7155-87D6-F28F-B65BC427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5A373-2702-4C41-83CD-6946E5D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BA36E-2E0D-6F34-512C-31F5EAD6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EFAD7-6228-DB19-807F-47D545F9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2FA91-48F9-4437-F33A-716F2D40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8256E-3FAF-D534-4BE0-7E441D78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4C171-318D-EE8C-051F-EA0A0ED6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63-3BF3-1D28-5270-50FA5F89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C16B-4E42-5AE9-3A79-3908A6E79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22FB0-408E-705F-EFCE-8BE0AA06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45CBA-DB00-7378-81AC-58AE0C0F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D21B2-24B8-4CF7-0A8E-F8C64B1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02C24-0255-4D63-D18F-7B314E08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E503-E267-13BF-CD02-ECB6FCFB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A247C-FD3A-C937-656E-FA7EB7336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76E54-25D3-9D60-A631-C59E3A58C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49967-3973-C68F-7A98-5E5DA594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70A73-CC8E-6D8F-E4E7-DFF4F781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433D6-0A8E-842C-F575-CC145C87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BB492-AE0D-6EA0-9D29-852402CD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5D6FC-BF33-7259-813D-D43F7F94F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DE01-885C-4C37-E836-873A0D237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C5B2-64FC-D448-A605-FE06EE5D60C0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7F21A-4B6F-A4D5-A7B4-21D93685C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7E86-470B-6580-4254-DCC8168B9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E985-C8CC-1047-B642-8B7B3F3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yrule.ne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rporate.exxonmobil.com/what-we-do#Energysupply" TargetMode="External"/><Relationship Id="rId3" Type="http://schemas.openxmlformats.org/officeDocument/2006/relationships/hyperlink" Target="https://heartland.org/" TargetMode="External"/><Relationship Id="rId7" Type="http://schemas.openxmlformats.org/officeDocument/2006/relationships/hyperlink" Target="https://www.bp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vron.com/?&amp;gad_source=1&amp;gclid=EAIaIQobChMIxr7F7tbdhAMVsUxHAR3GrgZKEAAYASAAEgLdm_D_BwE&amp;gclsrc=aw.ds" TargetMode="External"/><Relationship Id="rId5" Type="http://schemas.openxmlformats.org/officeDocument/2006/relationships/hyperlink" Target="https://www.bcnys.org/new-coalition-push-cleaner-reliable-affordable-energy" TargetMode="External"/><Relationship Id="rId4" Type="http://schemas.openxmlformats.org/officeDocument/2006/relationships/hyperlink" Target="https://www.globalenergyinstitute.org/us-chamber-alliance-energy-economic-growth-urge-salazar-reconsider-gulf-moratorium" TargetMode="External"/><Relationship Id="rId9" Type="http://schemas.openxmlformats.org/officeDocument/2006/relationships/hyperlink" Target="https://www.greenpeace.org/usa/?_ga=2.138326712.941222369.1709661033-1218862282.1709661033&amp;_gac=1.208348454.1709661035.EAIaIQobChMIwoqr0NfdhAMVAFxHAR0mOgm1EAAYASAAEgKvXvD_Bw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1rxv1yPQrc?si=2PGaTSeBn29RK-Q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EBEB-820F-62F0-714C-648FB201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Climate Denial Networks</a:t>
            </a:r>
          </a:p>
        </p:txBody>
      </p:sp>
      <p:pic>
        <p:nvPicPr>
          <p:cNvPr id="7" name="Picture 6" descr="A couch and furniture in front of a house&#10;&#10;Description automatically generated">
            <a:extLst>
              <a:ext uri="{FF2B5EF4-FFF2-40B4-BE49-F238E27FC236}">
                <a16:creationId xmlns:a16="http://schemas.microsoft.com/office/drawing/2014/main" id="{924CE15A-B6AB-D1D1-509D-08574C312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8" r="-2" b="-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20" name="Content Placeholder 19" descr="A car crashed into a house&#10;&#10;Description automatically generated">
            <a:extLst>
              <a:ext uri="{FF2B5EF4-FFF2-40B4-BE49-F238E27FC236}">
                <a16:creationId xmlns:a16="http://schemas.microsoft.com/office/drawing/2014/main" id="{59D4C7EC-5E33-5C1F-5912-4CA340DF9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272" r="-2" b="534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6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B51EC-F1F8-AEFD-C67A-8FB0FECF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n-US" sz="5400" b="1"/>
              <a:t>Interlocking Corporate Directorships</a:t>
            </a:r>
          </a:p>
        </p:txBody>
      </p:sp>
      <p:pic>
        <p:nvPicPr>
          <p:cNvPr id="5" name="Picture 4" descr="Tall office building looking up">
            <a:extLst>
              <a:ext uri="{FF2B5EF4-FFF2-40B4-BE49-F238E27FC236}">
                <a16:creationId xmlns:a16="http://schemas.microsoft.com/office/drawing/2014/main" id="{DE74ECD1-0AE0-2053-AE5D-FDC89FF8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2" r="2556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3D3E-DCE2-5C43-D5F7-8D8D3AEE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en-US" sz="2200">
              <a:hlinkClick r:id="rId3"/>
            </a:endParaRPr>
          </a:p>
          <a:p>
            <a:endParaRPr lang="en-US" sz="2200">
              <a:hlinkClick r:id="rId3"/>
            </a:endParaRPr>
          </a:p>
          <a:p>
            <a:endParaRPr lang="en-US" sz="2200">
              <a:hlinkClick r:id="rId3"/>
            </a:endParaRPr>
          </a:p>
          <a:p>
            <a:r>
              <a:rPr lang="en-US" sz="2200">
                <a:hlinkClick r:id="rId3"/>
              </a:rPr>
              <a:t>https://theyrule.net/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20449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0B40B4-011C-BFA8-9DCB-EECB5A1AE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075" y="555625"/>
            <a:ext cx="5075238" cy="46291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22893-DAF7-4C69-D228-AB06249F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555625"/>
            <a:ext cx="5334000" cy="4629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F8025-D539-55AA-8C8C-BF7DC6BD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 for Climate Denial 2003-2010</a:t>
            </a:r>
          </a:p>
        </p:txBody>
      </p:sp>
    </p:spTree>
    <p:extLst>
      <p:ext uri="{BB962C8B-B14F-4D97-AF65-F5344CB8AC3E}">
        <p14:creationId xmlns:p14="http://schemas.microsoft.com/office/powerpoint/2010/main" val="184227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ntique cash register keys">
            <a:extLst>
              <a:ext uri="{FF2B5EF4-FFF2-40B4-BE49-F238E27FC236}">
                <a16:creationId xmlns:a16="http://schemas.microsoft.com/office/drawing/2014/main" id="{0BC5B6CA-368C-4FBC-1046-2C9C5A09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" r="479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DBF8-0578-A3E6-E0E6-DABE5CE6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Donors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EB9E7-C0CE-DC0D-4B44-CBE969E0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Donors Trust is an American nonprofit donor-advised fund. It was founded in 1999 with the goal of "safeguarding the intent of libertarian and conservative donors". As a donor advised fund, Donors Trust is not legally required to disclose the identity of its donors, and most of its donors remain anonymous.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6113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CCF31-4EA0-1879-23FE-0256B47C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Climate Misinformnation Networks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0DF2FD-DB3D-A98C-CFA6-D8553F14D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320" y="1675227"/>
            <a:ext cx="9349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E6B87-5018-E750-A90B-78F70FD9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Climate Denial Network: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4,556 individuals. 164 conrtrarian organizations.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AE638B-B569-D4CC-C4EC-C32CD0CD9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302" y="961812"/>
            <a:ext cx="498079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pes over the sea">
            <a:extLst>
              <a:ext uri="{FF2B5EF4-FFF2-40B4-BE49-F238E27FC236}">
                <a16:creationId xmlns:a16="http://schemas.microsoft.com/office/drawing/2014/main" id="{36765823-7C52-F8F6-22F9-F07B42A9C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6E708-8F59-EC84-8BDB-3FF4F0E5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The Climate Denial Counter-Movement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3DBE1-F022-1AF7-3560-5D799AD1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Heartland Institute</a:t>
            </a:r>
            <a:endParaRPr lang="en-US" sz="2000" dirty="0"/>
          </a:p>
          <a:p>
            <a:r>
              <a:rPr lang="en-US" sz="2000" dirty="0">
                <a:hlinkClick r:id="rId4"/>
              </a:rPr>
              <a:t>Alliance for Energy and Economic Growth</a:t>
            </a:r>
            <a:endParaRPr lang="en-US" sz="2000" dirty="0"/>
          </a:p>
          <a:p>
            <a:r>
              <a:rPr lang="en-US" sz="2000" dirty="0">
                <a:hlinkClick r:id="rId5"/>
              </a:rPr>
              <a:t>New Yorkers for Affordable Energy</a:t>
            </a:r>
            <a:endParaRPr lang="en-US" sz="2000" dirty="0"/>
          </a:p>
          <a:p>
            <a:r>
              <a:rPr lang="en-US" sz="2000" dirty="0">
                <a:hlinkClick r:id="rId6"/>
              </a:rPr>
              <a:t>Chevron</a:t>
            </a:r>
            <a:endParaRPr lang="en-US" sz="2000" dirty="0"/>
          </a:p>
          <a:p>
            <a:r>
              <a:rPr lang="en-US" sz="2000" dirty="0">
                <a:hlinkClick r:id="rId7"/>
              </a:rPr>
              <a:t>British Petroleum (BP)</a:t>
            </a:r>
            <a:endParaRPr lang="en-US" sz="2000" dirty="0"/>
          </a:p>
          <a:p>
            <a:r>
              <a:rPr lang="en-US" sz="2000" dirty="0">
                <a:hlinkClick r:id="rId8"/>
              </a:rPr>
              <a:t>ExxonMobil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hlinkClick r:id="rId9"/>
              </a:rPr>
              <a:t>Greenpeace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480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rge icebergs in Greenland">
            <a:extLst>
              <a:ext uri="{FF2B5EF4-FFF2-40B4-BE49-F238E27FC236}">
                <a16:creationId xmlns:a16="http://schemas.microsoft.com/office/drawing/2014/main" id="{422798D8-E870-6977-8F7C-676107486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7" r="1220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BC035-E24B-6A78-45D1-CB900E0C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en-US" sz="3700" b="1"/>
              <a:t>Why Climate Change Denial Still Exists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F122-0025-D7A7-B727-82E58FBE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endParaRPr lang="en-US" sz="2000" dirty="0">
              <a:hlinkClick r:id="rId3"/>
            </a:endParaRPr>
          </a:p>
          <a:p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https://youtu.be/f1rxv1yPQrc?si=2PGaTSeBn29RK-QO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708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138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Office Theme</vt:lpstr>
      <vt:lpstr>Climate Denial Networks</vt:lpstr>
      <vt:lpstr>Interlocking Corporate Directorships</vt:lpstr>
      <vt:lpstr>Funding for Climate Denial 2003-2010</vt:lpstr>
      <vt:lpstr>Donors Trust</vt:lpstr>
      <vt:lpstr>Climate Misinformnation Networks</vt:lpstr>
      <vt:lpstr>Climate Denial Network: 4,556 individuals. 164 conrtrarian organizations.</vt:lpstr>
      <vt:lpstr>The Climate Denial Counter-Movement </vt:lpstr>
      <vt:lpstr>Why Climate Change Denial Still Exists In The U.S.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Denial Networks</dc:title>
  <dc:creator>Kenneth Gould</dc:creator>
  <cp:lastModifiedBy>Kenneth Gould</cp:lastModifiedBy>
  <cp:revision>4</cp:revision>
  <dcterms:created xsi:type="dcterms:W3CDTF">2024-03-01T15:42:45Z</dcterms:created>
  <dcterms:modified xsi:type="dcterms:W3CDTF">2024-03-05T17:53:31Z</dcterms:modified>
</cp:coreProperties>
</file>